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7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8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6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5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2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9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8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3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8EFE-042C-41E9-B58E-0FAECBE3255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9D473-386C-4736-840A-3E1FF5202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6162" y="790832"/>
            <a:ext cx="73728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Daniel’s Prophecy about the Messiah being presented to the nation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Passages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Jeremiah 29.17-20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2 Chronicles 36.21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Leviticus 25.3-4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Leviticus 26.33-34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Jeremiah 25.11-12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Daniel 9.20-27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3833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69 “weeks” * 7 years = 483 years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483 years * 360 days = 173,880 days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from the issuing of the command to restore and rebuild Jerusalem until the Messiah would arrive.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Crucifixion on Friday, Nissan 14 = April 3, AD33.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Triumphal Entry on Sunday, March 29, AD33.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4627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69 “weeks” * 7 years = 483 years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483 years * 360 days = 173,880 days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from the issuing of the command to restore and rebuild Jerusalem until the Messiah would arrive.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Crucifixion on Friday, Nissan 14 = April 3, AD33.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Triumphal Entry on Sunday, March 29, AD33.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444BC - AD33 = 476 years [444+33-1]</a:t>
            </a:r>
          </a:p>
        </p:txBody>
      </p:sp>
    </p:spTree>
    <p:extLst>
      <p:ext uri="{BB962C8B-B14F-4D97-AF65-F5344CB8AC3E}">
        <p14:creationId xmlns:p14="http://schemas.microsoft.com/office/powerpoint/2010/main" val="305637891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69 “weeks” * 7 years = 483 years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483 years * 360 days = 173,880 days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from the issuing of the command to restore and rebuild Jerusalem until the Messiah would arrive.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Crucifixion on Friday, Nissan 14 = April 3, AD33.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Triumphal Entry on Sunday, March 29, AD33.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444BC - AD33 = 476 years [444+33-1]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476 years * 365.24219879 days = 173,855 days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4228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69 “weeks” * 7 years = 483 years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483 years * 360 days = 173,880 days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from the issuing of the command to restore and rebuild Jerusalem until the Messiah would arrive.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Crucifixion on Friday, Nissan 14 = April 3, AD33.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Triumphal Entry on Sunday, March 29, AD33.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444BC - AD33 = 476 years [444+33-1]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476 years * 365.24219879 days = 173,855 days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1 Nissan 444BC = March 4 so add 25 days for March 29 triumphal entry = 173,880 days!</a:t>
            </a:r>
          </a:p>
          <a:p>
            <a:pPr>
              <a:spcBef>
                <a:spcPts val="1800"/>
              </a:spcBef>
            </a:pP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8424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</a:t>
            </a:r>
            <a:r>
              <a:rPr lang="en-US" sz="3200" dirty="0">
                <a:solidFill>
                  <a:schemeClr val="bg1"/>
                </a:solidFill>
              </a:rPr>
              <a:t>9.25 NET:   </a:t>
            </a:r>
            <a:r>
              <a:rPr lang="en-US" sz="3200" dirty="0" smtClean="0">
                <a:solidFill>
                  <a:schemeClr val="bg1"/>
                </a:solidFill>
              </a:rPr>
              <a:t>So </a:t>
            </a:r>
            <a:r>
              <a:rPr lang="en-US" sz="3200" dirty="0">
                <a:solidFill>
                  <a:schemeClr val="bg1"/>
                </a:solidFill>
              </a:rPr>
              <a:t>know and understand: From the issuing of the command to restore and rebuild Jerusalem until an anointed one, a prince arrives, there will be a period of seven </a:t>
            </a:r>
            <a:r>
              <a:rPr lang="en-US" sz="3200" b="1" u="sng" dirty="0">
                <a:solidFill>
                  <a:srgbClr val="FFFF00"/>
                </a:solidFill>
              </a:rPr>
              <a:t>weeks</a:t>
            </a:r>
            <a:r>
              <a:rPr lang="en-US" sz="3200" dirty="0">
                <a:solidFill>
                  <a:schemeClr val="bg1"/>
                </a:solidFill>
              </a:rPr>
              <a:t> and sixty-two </a:t>
            </a:r>
            <a:r>
              <a:rPr lang="en-US" sz="3200" b="1" u="sng" dirty="0">
                <a:solidFill>
                  <a:srgbClr val="FFFF00"/>
                </a:solidFill>
              </a:rPr>
              <a:t>weeks</a:t>
            </a:r>
            <a:r>
              <a:rPr lang="en-US" sz="3200" dirty="0">
                <a:solidFill>
                  <a:schemeClr val="bg1"/>
                </a:solidFill>
              </a:rPr>
              <a:t>. It will again be built, with plaza and moat, but in distressful times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“weeks” from Hebrew </a:t>
            </a:r>
            <a:r>
              <a:rPr lang="he-IL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שָׁבוּעַ</a:t>
            </a:r>
            <a:r>
              <a:rPr lang="en-US" sz="3200" b="1" dirty="0" smtClean="0">
                <a:solidFill>
                  <a:srgbClr val="FFFF00"/>
                </a:solidFill>
              </a:rPr>
              <a:t> = a unit or period of 7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6694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</a:t>
            </a:r>
            <a:r>
              <a:rPr lang="en-US" sz="3200" dirty="0">
                <a:solidFill>
                  <a:schemeClr val="bg1"/>
                </a:solidFill>
              </a:rPr>
              <a:t>9.25 NET:   </a:t>
            </a:r>
            <a:r>
              <a:rPr lang="en-US" sz="3200" dirty="0" smtClean="0">
                <a:solidFill>
                  <a:schemeClr val="bg1"/>
                </a:solidFill>
              </a:rPr>
              <a:t>So </a:t>
            </a:r>
            <a:r>
              <a:rPr lang="en-US" sz="3200" dirty="0">
                <a:solidFill>
                  <a:schemeClr val="bg1"/>
                </a:solidFill>
              </a:rPr>
              <a:t>know and understand: From the issuing of the command to restore and rebuild Jerusalem until an anointed one, a prince arrives, there will be a period of seven </a:t>
            </a:r>
            <a:r>
              <a:rPr lang="en-US" sz="3200" b="1" u="sng" dirty="0">
                <a:solidFill>
                  <a:srgbClr val="FFFF00"/>
                </a:solidFill>
              </a:rPr>
              <a:t>weeks</a:t>
            </a:r>
            <a:r>
              <a:rPr lang="en-US" sz="3200" dirty="0">
                <a:solidFill>
                  <a:schemeClr val="bg1"/>
                </a:solidFill>
              </a:rPr>
              <a:t> and sixty-two </a:t>
            </a:r>
            <a:r>
              <a:rPr lang="en-US" sz="3200" b="1" u="sng" dirty="0">
                <a:solidFill>
                  <a:srgbClr val="FFFF00"/>
                </a:solidFill>
              </a:rPr>
              <a:t>weeks</a:t>
            </a:r>
            <a:r>
              <a:rPr lang="en-US" sz="3200" dirty="0">
                <a:solidFill>
                  <a:schemeClr val="bg1"/>
                </a:solidFill>
              </a:rPr>
              <a:t>. It will again be built, with plaza and moat, but in distressful times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“weeks” from Hebrew </a:t>
            </a:r>
            <a:r>
              <a:rPr lang="he-IL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שָׁבוּעַ</a:t>
            </a:r>
            <a:r>
              <a:rPr lang="en-US" sz="3200" b="1" dirty="0" smtClean="0">
                <a:solidFill>
                  <a:srgbClr val="FFFF00"/>
                </a:solidFill>
              </a:rPr>
              <a:t> = a unit or period of 7</a:t>
            </a:r>
          </a:p>
          <a:p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  <a:sym typeface="Wingdings 2" panose="05020102010507070707" pitchFamily="18" charset="2"/>
              </a:rPr>
              <a:t>* </a:t>
            </a:r>
            <a:r>
              <a:rPr lang="en-US" sz="3200" b="1" dirty="0" smtClean="0">
                <a:solidFill>
                  <a:srgbClr val="FFFF00"/>
                </a:solidFill>
              </a:rPr>
              <a:t>Daniel was thinking about Jeremiah’s seventy years of exile as related to the seventh year sabbatical.</a:t>
            </a:r>
          </a:p>
          <a:p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426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</a:t>
            </a:r>
            <a:r>
              <a:rPr lang="en-US" sz="3200" dirty="0">
                <a:solidFill>
                  <a:schemeClr val="bg1"/>
                </a:solidFill>
              </a:rPr>
              <a:t>9.25 NET:   </a:t>
            </a:r>
            <a:r>
              <a:rPr lang="en-US" sz="3200" dirty="0" smtClean="0">
                <a:solidFill>
                  <a:schemeClr val="bg1"/>
                </a:solidFill>
              </a:rPr>
              <a:t>So </a:t>
            </a:r>
            <a:r>
              <a:rPr lang="en-US" sz="3200" dirty="0">
                <a:solidFill>
                  <a:schemeClr val="bg1"/>
                </a:solidFill>
              </a:rPr>
              <a:t>know and understand: From the issuing of the command to restore and rebuild Jerusalem until an anointed one, a prince arrives, there will be a period of seven </a:t>
            </a:r>
            <a:r>
              <a:rPr lang="en-US" sz="3200" b="1" u="sng" dirty="0">
                <a:solidFill>
                  <a:srgbClr val="FFFF00"/>
                </a:solidFill>
              </a:rPr>
              <a:t>weeks</a:t>
            </a:r>
            <a:r>
              <a:rPr lang="en-US" sz="3200" dirty="0">
                <a:solidFill>
                  <a:schemeClr val="bg1"/>
                </a:solidFill>
              </a:rPr>
              <a:t> and sixty-two </a:t>
            </a:r>
            <a:r>
              <a:rPr lang="en-US" sz="3200" b="1" u="sng" dirty="0">
                <a:solidFill>
                  <a:srgbClr val="FFFF00"/>
                </a:solidFill>
              </a:rPr>
              <a:t>weeks</a:t>
            </a:r>
            <a:r>
              <a:rPr lang="en-US" sz="3200" dirty="0">
                <a:solidFill>
                  <a:schemeClr val="bg1"/>
                </a:solidFill>
              </a:rPr>
              <a:t>. It will again be built, with plaza and moat, but in distressful times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“weeks” from Hebrew </a:t>
            </a:r>
            <a:r>
              <a:rPr lang="he-IL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שָׁבוּעַ</a:t>
            </a:r>
            <a:r>
              <a:rPr lang="en-US" sz="3200" b="1" dirty="0" smtClean="0">
                <a:solidFill>
                  <a:srgbClr val="FFFF00"/>
                </a:solidFill>
              </a:rPr>
              <a:t> = a unit or period of 7</a:t>
            </a:r>
          </a:p>
          <a:p>
            <a:endParaRPr lang="en-US" sz="3200" b="1" dirty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  <a:sym typeface="Wingdings 2" panose="05020102010507070707" pitchFamily="18" charset="2"/>
              </a:rPr>
              <a:t>* </a:t>
            </a:r>
            <a:r>
              <a:rPr lang="en-US" sz="3200" b="1" dirty="0" smtClean="0">
                <a:solidFill>
                  <a:srgbClr val="FFFF00"/>
                </a:solidFill>
              </a:rPr>
              <a:t>Daniel was thinking about Jeremiah’s seventy years of exile as related to the seventh year sabbatical.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* 70*7 years of neglecting the sabbatical leads to 70*7 years of waiting.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4993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9.25-27 </a:t>
            </a:r>
            <a:r>
              <a:rPr lang="en-US" sz="3200" dirty="0">
                <a:solidFill>
                  <a:schemeClr val="bg1"/>
                </a:solidFill>
              </a:rPr>
              <a:t>NET:   So know and understand: From the issuing of the command to restore and rebuild Jerusalem until an anointed one, a prince arrives, there will be a period of </a:t>
            </a:r>
            <a:r>
              <a:rPr lang="en-US" sz="3200" b="1" dirty="0">
                <a:solidFill>
                  <a:srgbClr val="FFFF00"/>
                </a:solidFill>
              </a:rPr>
              <a:t>seven weeks 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b="1" dirty="0">
                <a:solidFill>
                  <a:srgbClr val="FFFF00"/>
                </a:solidFill>
              </a:rPr>
              <a:t>sixty-two weeks</a:t>
            </a:r>
            <a:r>
              <a:rPr lang="en-US" sz="3200" dirty="0">
                <a:solidFill>
                  <a:schemeClr val="bg1"/>
                </a:solidFill>
              </a:rPr>
              <a:t>. It will again be built, with plaza and moat, but in distressful times. </a:t>
            </a:r>
            <a:r>
              <a:rPr lang="en-US" sz="3200" baseline="30000" dirty="0">
                <a:solidFill>
                  <a:schemeClr val="bg1"/>
                </a:solidFill>
              </a:rPr>
              <a:t>26</a:t>
            </a:r>
            <a:r>
              <a:rPr lang="en-US" sz="3200" dirty="0">
                <a:solidFill>
                  <a:schemeClr val="bg1"/>
                </a:solidFill>
              </a:rPr>
              <a:t> Now after the sixty-two weeks, an anointed one [Christ] will be cut off and have nothing. As for the city and the sanctuary, the people of the coming prince [an evil prince] will destroy them. But his end will come speedily like a flood. Until the end of the war that has been decreed there will be destruction. </a:t>
            </a:r>
            <a:r>
              <a:rPr lang="en-US" sz="3200" baseline="30000" dirty="0">
                <a:solidFill>
                  <a:schemeClr val="bg1"/>
                </a:solidFill>
              </a:rPr>
              <a:t>27</a:t>
            </a:r>
            <a:r>
              <a:rPr lang="en-US" sz="3200" dirty="0">
                <a:solidFill>
                  <a:schemeClr val="bg1"/>
                </a:solidFill>
              </a:rPr>
              <a:t> He will confirm a covenant with many for </a:t>
            </a:r>
            <a:r>
              <a:rPr lang="en-US" sz="3200" b="1" dirty="0">
                <a:solidFill>
                  <a:srgbClr val="FFFF00"/>
                </a:solidFill>
              </a:rPr>
              <a:t>one </a:t>
            </a:r>
            <a:r>
              <a:rPr lang="en-US" sz="3200" b="1" dirty="0" smtClean="0">
                <a:solidFill>
                  <a:srgbClr val="FFFF00"/>
                </a:solidFill>
              </a:rPr>
              <a:t>week</a:t>
            </a:r>
            <a:r>
              <a:rPr lang="en-US" sz="3200" dirty="0" smtClean="0">
                <a:solidFill>
                  <a:schemeClr val="bg1"/>
                </a:solidFill>
              </a:rPr>
              <a:t>…”              </a:t>
            </a:r>
            <a:r>
              <a:rPr lang="en-US" sz="3200" b="1" dirty="0" smtClean="0">
                <a:solidFill>
                  <a:srgbClr val="FFFF00"/>
                </a:solidFill>
              </a:rPr>
              <a:t>7+62+1 = 70 “weeks”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9831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9.25 NET:   So know and understand: From the issuing of the command to restore and rebuild Jerusalem until an anointed one, a prince arrives, there will be a period of </a:t>
            </a:r>
            <a:r>
              <a:rPr lang="en-US" sz="3200" b="1" u="sng" dirty="0" smtClean="0">
                <a:solidFill>
                  <a:srgbClr val="FFFF00"/>
                </a:solidFill>
              </a:rPr>
              <a:t>seven weeks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b="1" u="sng" dirty="0" smtClean="0">
                <a:solidFill>
                  <a:srgbClr val="FFFF00"/>
                </a:solidFill>
              </a:rPr>
              <a:t>sixty-two weeks</a:t>
            </a:r>
            <a:r>
              <a:rPr lang="en-US" sz="3200" dirty="0" smtClean="0">
                <a:solidFill>
                  <a:schemeClr val="bg1"/>
                </a:solidFill>
              </a:rPr>
              <a:t>. It will again be built, with plaza and moat, but in distressful times.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69 “weeks” * 7 years = 483 years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6662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9.25 NET:   So know and understand: From the issuing of the command to restore and rebuild Jerusalem until an anointed one, a prince arrives, there will be a period of </a:t>
            </a:r>
            <a:r>
              <a:rPr lang="en-US" sz="3200" b="1" u="sng" dirty="0" smtClean="0">
                <a:solidFill>
                  <a:srgbClr val="FFFF00"/>
                </a:solidFill>
              </a:rPr>
              <a:t>seven weeks </a:t>
            </a:r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b="1" u="sng" dirty="0" smtClean="0">
                <a:solidFill>
                  <a:srgbClr val="FFFF00"/>
                </a:solidFill>
              </a:rPr>
              <a:t>sixty-two weeks</a:t>
            </a:r>
            <a:r>
              <a:rPr lang="en-US" sz="3200" dirty="0" smtClean="0">
                <a:solidFill>
                  <a:schemeClr val="bg1"/>
                </a:solidFill>
              </a:rPr>
              <a:t>. It will again be built, with plaza and moat, but in distressful times.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69 “weeks” * 7 years = 483 years</a:t>
            </a:r>
          </a:p>
          <a:p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483 years * 360 days = 173,880 days 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from the issuing of the command to restore and rebuild Jerusalem until the Messiah would arrive.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3341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Daniel 9.25 NET:   So know and understand: From the issuing of the command to restore and rebuild Jerusalem until an anointed one, a prince arrives, there will be a period of seven weeks and sixty-two weeks. </a:t>
            </a:r>
            <a:r>
              <a:rPr lang="en-US" sz="3200" b="1" u="sng" dirty="0" smtClean="0">
                <a:solidFill>
                  <a:schemeClr val="accent6">
                    <a:lumMod val="50000"/>
                  </a:schemeClr>
                </a:solidFill>
              </a:rPr>
              <a:t>It will again be built, with plaza and moat, but in distressful times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* In </a:t>
            </a:r>
            <a:r>
              <a:rPr lang="en-US" sz="3200" dirty="0">
                <a:solidFill>
                  <a:schemeClr val="bg1"/>
                </a:solidFill>
              </a:rPr>
              <a:t>538BC Persian king Cyrus decreed Zerubbabel could rebuild the </a:t>
            </a:r>
            <a:r>
              <a:rPr lang="en-US" sz="3200" dirty="0" smtClean="0">
                <a:solidFill>
                  <a:schemeClr val="bg1"/>
                </a:solidFill>
              </a:rPr>
              <a:t>temple.</a:t>
            </a:r>
            <a:endParaRPr lang="en-US" sz="3200" dirty="0">
              <a:solidFill>
                <a:schemeClr val="bg1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* In </a:t>
            </a:r>
            <a:r>
              <a:rPr lang="en-US" sz="3200" dirty="0">
                <a:solidFill>
                  <a:schemeClr val="bg1"/>
                </a:solidFill>
              </a:rPr>
              <a:t>521BC Persian king Artaxerxes decreed Ezra could lead more people to settle </a:t>
            </a:r>
            <a:r>
              <a:rPr lang="en-US" sz="3200" dirty="0" smtClean="0">
                <a:solidFill>
                  <a:schemeClr val="bg1"/>
                </a:solidFill>
              </a:rPr>
              <a:t>Jerusalem.</a:t>
            </a:r>
            <a:endParaRPr lang="en-US" sz="3200" dirty="0">
              <a:solidFill>
                <a:schemeClr val="bg1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* In </a:t>
            </a:r>
            <a:r>
              <a:rPr lang="en-US" sz="3200" dirty="0">
                <a:solidFill>
                  <a:schemeClr val="bg1"/>
                </a:solidFill>
              </a:rPr>
              <a:t>444BC Artaxerxes decreed Nehemiah could rebuild the walls of </a:t>
            </a:r>
            <a:r>
              <a:rPr lang="en-US" sz="3200" dirty="0" smtClean="0">
                <a:solidFill>
                  <a:schemeClr val="bg1"/>
                </a:solidFill>
              </a:rPr>
              <a:t>Jerusalem.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3360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Daniel 9.25 NET:   So know and understand: From the issuing of the command to restore and rebuild Jerusalem until an anointed one, a prince arrives, there will be a period of seven weeks and sixty-two weeks. </a:t>
            </a:r>
            <a:r>
              <a:rPr lang="en-US" sz="3200" b="1" u="sng" dirty="0" smtClean="0">
                <a:solidFill>
                  <a:srgbClr val="FFFF00"/>
                </a:solidFill>
              </a:rPr>
              <a:t>It will again be built, with plaza and moat, but in distressful times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* In </a:t>
            </a:r>
            <a:r>
              <a:rPr lang="en-US" sz="3200" dirty="0">
                <a:solidFill>
                  <a:schemeClr val="bg1"/>
                </a:solidFill>
              </a:rPr>
              <a:t>538BC Persian king Cyrus decreed Zerubbabel could rebuild the </a:t>
            </a:r>
            <a:r>
              <a:rPr lang="en-US" sz="3200" dirty="0" smtClean="0">
                <a:solidFill>
                  <a:schemeClr val="bg1"/>
                </a:solidFill>
              </a:rPr>
              <a:t>temple.</a:t>
            </a:r>
            <a:endParaRPr lang="en-US" sz="3200" dirty="0">
              <a:solidFill>
                <a:schemeClr val="bg1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* In </a:t>
            </a:r>
            <a:r>
              <a:rPr lang="en-US" sz="3200" dirty="0">
                <a:solidFill>
                  <a:schemeClr val="bg1"/>
                </a:solidFill>
              </a:rPr>
              <a:t>521BC Persian king Artaxerxes decreed Ezra could lead more people to settle </a:t>
            </a:r>
            <a:r>
              <a:rPr lang="en-US" sz="3200" dirty="0" smtClean="0">
                <a:solidFill>
                  <a:schemeClr val="bg1"/>
                </a:solidFill>
              </a:rPr>
              <a:t>Jerusalem.</a:t>
            </a:r>
            <a:endParaRPr lang="en-US" sz="3200" dirty="0">
              <a:solidFill>
                <a:schemeClr val="bg1"/>
              </a:solidFill>
            </a:endParaRPr>
          </a:p>
          <a:p>
            <a:pPr lvl="0">
              <a:spcBef>
                <a:spcPts val="18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* In </a:t>
            </a:r>
            <a:r>
              <a:rPr lang="en-US" sz="3200" b="1" dirty="0">
                <a:solidFill>
                  <a:srgbClr val="FFFF00"/>
                </a:solidFill>
              </a:rPr>
              <a:t>444BC Artaxerxes decreed Nehemiah could rebuild the walls of </a:t>
            </a:r>
            <a:r>
              <a:rPr lang="en-US" sz="3200" b="1" dirty="0" smtClean="0">
                <a:solidFill>
                  <a:srgbClr val="FFFF00"/>
                </a:solidFill>
              </a:rPr>
              <a:t>Jerusalem.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9166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1075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Groben</dc:creator>
  <cp:lastModifiedBy>William Groben</cp:lastModifiedBy>
  <cp:revision>4</cp:revision>
  <dcterms:created xsi:type="dcterms:W3CDTF">2014-10-17T18:55:26Z</dcterms:created>
  <dcterms:modified xsi:type="dcterms:W3CDTF">2014-10-17T19:27:59Z</dcterms:modified>
</cp:coreProperties>
</file>